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2" r:id="rId4"/>
    <p:sldId id="258" r:id="rId5"/>
    <p:sldId id="260" r:id="rId6"/>
    <p:sldId id="261"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4" autoAdjust="0"/>
    <p:restoredTop sz="94660"/>
  </p:normalViewPr>
  <p:slideViewPr>
    <p:cSldViewPr snapToGrid="0">
      <p:cViewPr varScale="1">
        <p:scale>
          <a:sx n="68" d="100"/>
          <a:sy n="68" d="100"/>
        </p:scale>
        <p:origin x="81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20.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838200" y="1122363"/>
            <a:ext cx="9829800" cy="2387600"/>
          </a:xfrm>
        </p:spPr>
        <p:txBody>
          <a:bodyPr anchor="b">
            <a:normAutofit/>
          </a:bodyPr>
          <a:lstStyle>
            <a:lvl1pPr algn="l">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838200" y="3602038"/>
            <a:ext cx="9829800" cy="1655762"/>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838200" y="136525"/>
            <a:ext cx="2743200" cy="365125"/>
          </a:xfrm>
        </p:spPr>
        <p:txBody>
          <a:bodyPr/>
          <a:lstStyle>
            <a:lvl1pPr algn="l">
              <a:defRPr/>
            </a:lvl1pPr>
          </a:lstStyle>
          <a:p>
            <a:fld id="{9549D6DC-E1CB-4874-BF52-C3407230D20E}" type="datetime1">
              <a:rPr lang="en-US" smtClean="0"/>
              <a:t>6/22/2022</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838200"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855566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F7701D81-C4B9-4A87-89A7-22E29E6C9200}" type="datetime1">
              <a:rPr lang="en-US" smtClean="0"/>
              <a:t>6/22/2022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503323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8724900" y="731520"/>
            <a:ext cx="2628900" cy="537807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838200" y="731520"/>
            <a:ext cx="7734300" cy="53780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EE307718-69F7-427E-95A3-C1246AF46913}" type="datetime1">
              <a:rPr lang="en-US" smtClean="0"/>
              <a:t>6/22/2022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408578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p:txBody>
          <a:bodyPr/>
          <a:lstStyle/>
          <a:p>
            <a:fld id="{48913E51-B7F7-4C24-B8E3-5471755DC0E0}" type="datetime1">
              <a:rPr lang="en-US" smtClean="0"/>
              <a:t>6/22/2022</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410850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831850" y="1709738"/>
            <a:ext cx="10515600" cy="2852737"/>
          </a:xfrm>
        </p:spPr>
        <p:txBody>
          <a:bodyPr anchor="b">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831850" y="4589463"/>
            <a:ext cx="10515600" cy="1500187"/>
          </a:xfrm>
        </p:spPr>
        <p:txBody>
          <a:bodyPr>
            <a:normAutofit/>
          </a:bodyPr>
          <a:lstStyle>
            <a:lvl1pPr marL="0" indent="0">
              <a:buNone/>
              <a:defRPr sz="2000">
                <a:solidFill>
                  <a:schemeClr val="tx2">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DA91A59F-D956-4598-A3C1-AE72A5387751}" type="datetime1">
              <a:rPr lang="en-US" smtClean="0"/>
              <a:t>6/22/2022</a:t>
            </a:fld>
            <a:endParaRPr lang="en-US" dirty="0"/>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273BAE12-D270-459D-897B-6833652BB167}" type="slidenum">
              <a:rPr lang="en-US" smtClean="0"/>
              <a:t>‹#›</a:t>
            </a:fld>
            <a:endParaRPr lang="en-US" dirty="0"/>
          </a:p>
        </p:txBody>
      </p:sp>
    </p:spTree>
    <p:extLst>
      <p:ext uri="{BB962C8B-B14F-4D97-AF65-F5344CB8AC3E}">
        <p14:creationId xmlns:p14="http://schemas.microsoft.com/office/powerpoint/2010/main" val="31608857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838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6172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D70BBD69-7BD3-4731-8064-242619E92CBE}" type="datetime1">
              <a:rPr lang="en-US" smtClean="0"/>
              <a:t>6/22/2022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129185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839788" y="73152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839788" y="2149131"/>
            <a:ext cx="5157787"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839788" y="2910625"/>
            <a:ext cx="5157787"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6172200" y="2149131"/>
            <a:ext cx="5183188"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6172200" y="2910625"/>
            <a:ext cx="5183188"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38BD77D9-239F-488B-9358-023C46BC7084}" type="datetime1">
              <a:rPr lang="en-US" smtClean="0"/>
              <a:t>6/22/2022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870292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838200" y="731520"/>
            <a:ext cx="1051560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1EE61C24-7140-4FDE-92F3-654C6E2D3C1C}" type="datetime1">
              <a:rPr lang="en-US" smtClean="0"/>
              <a:t>6/22/2022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171736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DC4D6ACF-ECB9-4B5F-A429-08B8AC75E8EF}" type="datetime1">
              <a:rPr lang="en-US" smtClean="0"/>
              <a:t>6/22/2022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948587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839788" y="731520"/>
            <a:ext cx="3932237" cy="2346326"/>
          </a:xfrm>
        </p:spPr>
        <p:txBody>
          <a:bodyPr anchor="b">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731521"/>
            <a:ext cx="6172200" cy="512953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839788" y="3429000"/>
            <a:ext cx="3932237"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788B429B-EE2A-486A-BDB9-0C848B4FAFDD}" type="datetime1">
              <a:rPr lang="en-US" smtClean="0"/>
              <a:t>6/22/2022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936958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839788" y="731520"/>
            <a:ext cx="3932237" cy="2341564"/>
          </a:xfrm>
        </p:spPr>
        <p:txBody>
          <a:bodyPr anchor="b">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687257"/>
            <a:ext cx="6172200" cy="5173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839788"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8DA5FE4A-CB8D-40AB-BFFC-AAF37EA071CB}" type="datetime1">
              <a:rPr lang="en-US" smtClean="0"/>
              <a:t>6/22/2022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132769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p:nvPr/>
        </p:nvGrpSpPr>
        <p:grpSpPr>
          <a:xfrm>
            <a:off x="572" y="-1"/>
            <a:ext cx="12192000" cy="6857996"/>
            <a:chOff x="572" y="-1"/>
            <a:chExt cx="12192000" cy="6857996"/>
          </a:xfrm>
        </p:grpSpPr>
        <p:cxnSp>
          <p:nvCxnSpPr>
            <p:cNvPr id="9" name="Straight Connector 8">
              <a:extLst>
                <a:ext uri="{FF2B5EF4-FFF2-40B4-BE49-F238E27FC236}">
                  <a16:creationId xmlns:a16="http://schemas.microsoft.com/office/drawing/2014/main" id="{D3DD55E4-EA4F-4874-8B5B-6E0EAF4BBFC4}"/>
                </a:ext>
              </a:extLst>
            </p:cNvPr>
            <p:cNvCxnSpPr>
              <a:cxnSpLocks/>
            </p:cNvCxnSpPr>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950BAF-7673-4138-AEA2-DE7D368CC357}"/>
                </a:ext>
              </a:extLst>
            </p:cNvPr>
            <p:cNvCxnSpPr>
              <a:cxnSpLocks/>
            </p:cNvCxnSpPr>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3E2B5-EA1C-415A-941A-843C7EA148E1}"/>
                </a:ext>
              </a:extLst>
            </p:cNvPr>
            <p:cNvCxnSpPr>
              <a:cxnSpLocks/>
            </p:cNvCxnSpPr>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7FA3A6-E398-4576-B6B8-3328028D84B2}"/>
                </a:ext>
              </a:extLst>
            </p:cNvPr>
            <p:cNvCxnSpPr>
              <a:cxnSpLocks/>
            </p:cNvCxnSpPr>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Graphic 33">
              <a:extLst>
                <a:ext uri="{FF2B5EF4-FFF2-40B4-BE49-F238E27FC236}">
                  <a16:creationId xmlns:a16="http://schemas.microsoft.com/office/drawing/2014/main" id="{EFB597D7-65E0-476A-B9EB-3AA6ED33884C}"/>
                </a:ext>
              </a:extLst>
            </p:cNvPr>
            <p:cNvSpPr/>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4" name="Graphic 33">
              <a:extLst>
                <a:ext uri="{FF2B5EF4-FFF2-40B4-BE49-F238E27FC236}">
                  <a16:creationId xmlns:a16="http://schemas.microsoft.com/office/drawing/2014/main" id="{11AA060A-BE0E-4687-8F9E-0E2955D9796D}"/>
                </a:ext>
              </a:extLst>
            </p:cNvPr>
            <p:cNvSpPr/>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838200" y="727323"/>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838200" y="2189408"/>
            <a:ext cx="10515600" cy="38217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838200" y="136525"/>
            <a:ext cx="2743200"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fld id="{C0517C94-3B1E-4991-BED3-41F8B0158A00}" type="datetime1">
              <a:rPr lang="en-US" smtClean="0"/>
              <a:t>6/22/2022</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838200" y="6356350"/>
            <a:ext cx="3450659"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endParaRPr lang="en-US" dirty="0"/>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563467" y="3246434"/>
            <a:ext cx="628533" cy="365125"/>
          </a:xfrm>
          <a:prstGeom prst="rect">
            <a:avLst/>
          </a:prstGeom>
        </p:spPr>
        <p:txBody>
          <a:bodyPr vert="horz" lIns="91440" tIns="45720" rIns="91440" bIns="45720" rtlCol="0" anchor="ctr"/>
          <a:lstStyle>
            <a:lvl1pPr algn="ctr">
              <a:defRPr sz="1100" cap="all" spc="150" baseline="0">
                <a:solidFill>
                  <a:schemeClr val="tx2">
                    <a:lumMod val="60000"/>
                    <a:lumOff val="40000"/>
                  </a:schemeClr>
                </a:solidFill>
              </a:defRPr>
            </a:lvl1pPr>
          </a:lstStyle>
          <a:p>
            <a:fld id="{273BAE12-D270-459D-897B-6833652BB167}" type="slidenum">
              <a:rPr lang="en-US" smtClean="0"/>
              <a:pPr/>
              <a:t>‹#›</a:t>
            </a:fld>
            <a:endParaRPr lang="en-US" dirty="0"/>
          </a:p>
        </p:txBody>
      </p:sp>
    </p:spTree>
    <p:extLst>
      <p:ext uri="{BB962C8B-B14F-4D97-AF65-F5344CB8AC3E}">
        <p14:creationId xmlns:p14="http://schemas.microsoft.com/office/powerpoint/2010/main" val="3499478540"/>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400" kern="1200">
          <a:solidFill>
            <a:schemeClr val="tx2">
              <a:lumMod val="60000"/>
              <a:lumOff val="4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2">
              <a:lumMod val="60000"/>
              <a:lumOff val="40000"/>
            </a:schemeClr>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2">
              <a:lumMod val="60000"/>
              <a:lumOff val="40000"/>
            </a:schemeClr>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2">
              <a:lumMod val="60000"/>
              <a:lumOff val="40000"/>
            </a:schemeClr>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4" name="Video 3">
            <a:extLst>
              <a:ext uri="{FF2B5EF4-FFF2-40B4-BE49-F238E27FC236}">
                <a16:creationId xmlns:a16="http://schemas.microsoft.com/office/drawing/2014/main" id="{66CB7396-EAC3-48B0-6BB4-72878AEBED4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84" r="-1" b="-1"/>
          <a:stretch/>
        </p:blipFill>
        <p:spPr>
          <a:xfrm>
            <a:off x="-18871" y="-85"/>
            <a:ext cx="6095992" cy="6857990"/>
          </a:xfrm>
          <a:prstGeom prst="rect">
            <a:avLst/>
          </a:prstGeom>
        </p:spPr>
      </p:pic>
      <p:sp useBgFill="1">
        <p:nvSpPr>
          <p:cNvPr id="11" name="Rectangle 10">
            <a:extLst>
              <a:ext uri="{FF2B5EF4-FFF2-40B4-BE49-F238E27FC236}">
                <a16:creationId xmlns:a16="http://schemas.microsoft.com/office/drawing/2014/main" id="{EA095E96-319D-4055-AD99-41FEB4030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1685499"/>
            <a:ext cx="6096000" cy="3684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00119766-9E0E-425F-8DB0-6E99AE09E9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14" name="Straight Connector 13">
              <a:extLst>
                <a:ext uri="{FF2B5EF4-FFF2-40B4-BE49-F238E27FC236}">
                  <a16:creationId xmlns:a16="http://schemas.microsoft.com/office/drawing/2014/main" id="{834F7BDB-010D-478D-A856-AA12346ED5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C63C73F-416B-4196-8D1C-13E92D409C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DEE4505-8351-4956-AEE3-89347A90F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13A87E7-E43C-41F1-8360-32EF0BCCEE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8" name="Graphic 33">
              <a:extLst>
                <a:ext uri="{FF2B5EF4-FFF2-40B4-BE49-F238E27FC236}">
                  <a16:creationId xmlns:a16="http://schemas.microsoft.com/office/drawing/2014/main" id="{C9F37621-D3D8-4910-BBB8-1C85A38F18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Graphic 33">
              <a:extLst>
                <a:ext uri="{FF2B5EF4-FFF2-40B4-BE49-F238E27FC236}">
                  <a16:creationId xmlns:a16="http://schemas.microsoft.com/office/drawing/2014/main" id="{35EA0FB4-CBDE-4BB1-BEE5-11F73B80D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13962FF4-16EB-7B5E-F7E8-8F926EAFB076}"/>
              </a:ext>
            </a:extLst>
          </p:cNvPr>
          <p:cNvSpPr>
            <a:spLocks noGrp="1"/>
          </p:cNvSpPr>
          <p:nvPr>
            <p:ph type="ctrTitle"/>
          </p:nvPr>
        </p:nvSpPr>
        <p:spPr>
          <a:xfrm>
            <a:off x="6100831" y="736819"/>
            <a:ext cx="5791186" cy="2653088"/>
          </a:xfrm>
        </p:spPr>
        <p:txBody>
          <a:bodyPr anchor="b">
            <a:normAutofit fontScale="90000"/>
          </a:bodyPr>
          <a:lstStyle/>
          <a:p>
            <a:r>
              <a:rPr lang="en-US" dirty="0"/>
              <a:t>An Economic Analysis in relation to Australia’s Population</a:t>
            </a:r>
          </a:p>
        </p:txBody>
      </p:sp>
      <p:sp>
        <p:nvSpPr>
          <p:cNvPr id="3" name="Subtitle 2">
            <a:extLst>
              <a:ext uri="{FF2B5EF4-FFF2-40B4-BE49-F238E27FC236}">
                <a16:creationId xmlns:a16="http://schemas.microsoft.com/office/drawing/2014/main" id="{7A782957-773E-849E-C101-64C6E371E386}"/>
              </a:ext>
            </a:extLst>
          </p:cNvPr>
          <p:cNvSpPr>
            <a:spLocks noGrp="1"/>
          </p:cNvSpPr>
          <p:nvPr>
            <p:ph type="subTitle" idx="1"/>
          </p:nvPr>
        </p:nvSpPr>
        <p:spPr>
          <a:xfrm>
            <a:off x="6100831" y="3545847"/>
            <a:ext cx="2924185" cy="1824548"/>
          </a:xfrm>
        </p:spPr>
        <p:txBody>
          <a:bodyPr anchor="t">
            <a:normAutofit/>
          </a:bodyPr>
          <a:lstStyle/>
          <a:p>
            <a:pPr marL="342900" indent="-342900">
              <a:buFont typeface="Arial" panose="020B0604020202020204" pitchFamily="34" charset="0"/>
              <a:buChar char="•"/>
            </a:pPr>
            <a:r>
              <a:rPr lang="en-US" b="1" dirty="0">
                <a:solidFill>
                  <a:schemeClr val="tx1"/>
                </a:solidFill>
              </a:rPr>
              <a:t>James Le</a:t>
            </a:r>
          </a:p>
          <a:p>
            <a:pPr marL="342900" indent="-342900">
              <a:buFont typeface="Arial" panose="020B0604020202020204" pitchFamily="34" charset="0"/>
              <a:buChar char="•"/>
            </a:pPr>
            <a:r>
              <a:rPr lang="en-US" b="1" dirty="0">
                <a:solidFill>
                  <a:schemeClr val="tx1"/>
                </a:solidFill>
              </a:rPr>
              <a:t>Dante Company</a:t>
            </a:r>
          </a:p>
        </p:txBody>
      </p:sp>
      <p:sp>
        <p:nvSpPr>
          <p:cNvPr id="5" name="TextBox 4">
            <a:extLst>
              <a:ext uri="{FF2B5EF4-FFF2-40B4-BE49-F238E27FC236}">
                <a16:creationId xmlns:a16="http://schemas.microsoft.com/office/drawing/2014/main" id="{265E5F4F-E65C-F406-6A09-0E0A53256BDC}"/>
              </a:ext>
            </a:extLst>
          </p:cNvPr>
          <p:cNvSpPr txBox="1"/>
          <p:nvPr/>
        </p:nvSpPr>
        <p:spPr>
          <a:xfrm>
            <a:off x="8839090" y="3527947"/>
            <a:ext cx="3166982" cy="1200329"/>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solidFill>
              </a:rPr>
              <a:t>Kathleen Lopokoiyit</a:t>
            </a:r>
          </a:p>
          <a:p>
            <a:endParaRPr lang="en-US" b="1" dirty="0">
              <a:solidFill>
                <a:schemeClr val="tx1"/>
              </a:solidFill>
            </a:endParaRPr>
          </a:p>
          <a:p>
            <a:pPr marL="285750" indent="-285750">
              <a:buFont typeface="Arial" panose="020B0604020202020204" pitchFamily="34" charset="0"/>
              <a:buChar char="•"/>
            </a:pPr>
            <a:r>
              <a:rPr lang="en-US" b="1" dirty="0">
                <a:solidFill>
                  <a:schemeClr val="tx1"/>
                </a:solidFill>
              </a:rPr>
              <a:t>Radhika Alapati</a:t>
            </a:r>
          </a:p>
          <a:p>
            <a:endParaRPr lang="en-US" dirty="0"/>
          </a:p>
        </p:txBody>
      </p:sp>
    </p:spTree>
    <p:extLst>
      <p:ext uri="{BB962C8B-B14F-4D97-AF65-F5344CB8AC3E}">
        <p14:creationId xmlns:p14="http://schemas.microsoft.com/office/powerpoint/2010/main" val="287946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F1E71-9357-B049-17CB-3C3B5791C67E}"/>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CFF8C2F-3BF6-2AB3-CBF1-2290C755517F}"/>
              </a:ext>
            </a:extLst>
          </p:cNvPr>
          <p:cNvSpPr>
            <a:spLocks noGrp="1"/>
          </p:cNvSpPr>
          <p:nvPr>
            <p:ph idx="1"/>
          </p:nvPr>
        </p:nvSpPr>
        <p:spPr>
          <a:xfrm>
            <a:off x="838200" y="2052886"/>
            <a:ext cx="10515600" cy="3958300"/>
          </a:xfrm>
        </p:spPr>
        <p:txBody>
          <a:bodyPr>
            <a:normAutofit/>
          </a:bodyPr>
          <a:lstStyle/>
          <a:p>
            <a:r>
              <a:rPr lang="en-US" dirty="0"/>
              <a:t>The outlook for the Australian Economy is changing with the GDP projected to be 6.7% larger by the end of 2022 than in 2019 before the covid 19 pandemic. The Economic growth is forecast to be slower and inflation higher.  Covid 19 and Natural disasters experienced within Australia have had a major impact on the labor market, international trade and the general economy. According to the IMF Australia is set to become the worlds 12</a:t>
            </a:r>
            <a:r>
              <a:rPr lang="en-US" baseline="30000" dirty="0"/>
              <a:t>th</a:t>
            </a:r>
            <a:r>
              <a:rPr lang="en-US" dirty="0"/>
              <a:t> largest economy in 2023. Australia is home to 0.3% of the world’s population and accounts for 1.7% of the global economy. </a:t>
            </a:r>
          </a:p>
          <a:p>
            <a:r>
              <a:rPr lang="en-US" dirty="0"/>
              <a:t>Given Australia’s resilience in the face of adversity, we looked at how the changes in population has impacted the economic growth within a period of 10 years. </a:t>
            </a:r>
          </a:p>
        </p:txBody>
      </p:sp>
    </p:spTree>
    <p:extLst>
      <p:ext uri="{BB962C8B-B14F-4D97-AF65-F5344CB8AC3E}">
        <p14:creationId xmlns:p14="http://schemas.microsoft.com/office/powerpoint/2010/main" val="3169456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C044F-C3A5-82FB-40D8-4020B0037EF3}"/>
              </a:ext>
            </a:extLst>
          </p:cNvPr>
          <p:cNvSpPr>
            <a:spLocks noGrp="1"/>
          </p:cNvSpPr>
          <p:nvPr>
            <p:ph type="title"/>
          </p:nvPr>
        </p:nvSpPr>
        <p:spPr/>
        <p:txBody>
          <a:bodyPr/>
          <a:lstStyle/>
          <a:p>
            <a:r>
              <a:rPr lang="en-US" dirty="0"/>
              <a:t>Objectives of the Study</a:t>
            </a:r>
          </a:p>
        </p:txBody>
      </p:sp>
      <p:sp>
        <p:nvSpPr>
          <p:cNvPr id="3" name="Content Placeholder 2">
            <a:extLst>
              <a:ext uri="{FF2B5EF4-FFF2-40B4-BE49-F238E27FC236}">
                <a16:creationId xmlns:a16="http://schemas.microsoft.com/office/drawing/2014/main" id="{A55A70BF-8925-BE33-5AEF-A83827E6DC7E}"/>
              </a:ext>
            </a:extLst>
          </p:cNvPr>
          <p:cNvSpPr>
            <a:spLocks noGrp="1"/>
          </p:cNvSpPr>
          <p:nvPr>
            <p:ph idx="1"/>
          </p:nvPr>
        </p:nvSpPr>
        <p:spPr/>
        <p:txBody>
          <a:bodyPr/>
          <a:lstStyle/>
          <a:p>
            <a:r>
              <a:rPr lang="en-US" dirty="0"/>
              <a:t>To explore key aspects of the changes in Australian GDP in the past 10 years</a:t>
            </a:r>
          </a:p>
          <a:p>
            <a:r>
              <a:rPr lang="en-US" dirty="0"/>
              <a:t>To analyze the relationship between unemployment and the economic growth</a:t>
            </a:r>
          </a:p>
          <a:p>
            <a:r>
              <a:rPr lang="en-US" dirty="0"/>
              <a:t>Does the population growth impact the economic growth</a:t>
            </a:r>
          </a:p>
          <a:p>
            <a:r>
              <a:rPr lang="en-US" dirty="0"/>
              <a:t>To find out if the age demographics have an impact on the economic growth</a:t>
            </a:r>
          </a:p>
          <a:p>
            <a:r>
              <a:rPr lang="en-US" dirty="0"/>
              <a:t>To describe  how immigration ahs affected the economy over the years</a:t>
            </a:r>
          </a:p>
          <a:p>
            <a:pPr marL="0" indent="0">
              <a:buNone/>
            </a:pPr>
            <a:endParaRPr lang="en-US" dirty="0"/>
          </a:p>
        </p:txBody>
      </p:sp>
    </p:spTree>
    <p:extLst>
      <p:ext uri="{BB962C8B-B14F-4D97-AF65-F5344CB8AC3E}">
        <p14:creationId xmlns:p14="http://schemas.microsoft.com/office/powerpoint/2010/main" val="3837561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6F26A-9685-9C5E-0A75-2C8E46ACC99E}"/>
              </a:ext>
            </a:extLst>
          </p:cNvPr>
          <p:cNvSpPr>
            <a:spLocks noGrp="1"/>
          </p:cNvSpPr>
          <p:nvPr>
            <p:ph type="title"/>
          </p:nvPr>
        </p:nvSpPr>
        <p:spPr/>
        <p:txBody>
          <a:bodyPr/>
          <a:lstStyle/>
          <a:p>
            <a:r>
              <a:rPr lang="en-US" dirty="0"/>
              <a:t>Hypothesis </a:t>
            </a:r>
          </a:p>
        </p:txBody>
      </p:sp>
      <p:sp>
        <p:nvSpPr>
          <p:cNvPr id="3" name="Content Placeholder 2">
            <a:extLst>
              <a:ext uri="{FF2B5EF4-FFF2-40B4-BE49-F238E27FC236}">
                <a16:creationId xmlns:a16="http://schemas.microsoft.com/office/drawing/2014/main" id="{3AE1A191-4E01-54E5-4591-6CD05EFB7C1E}"/>
              </a:ext>
            </a:extLst>
          </p:cNvPr>
          <p:cNvSpPr>
            <a:spLocks noGrp="1"/>
          </p:cNvSpPr>
          <p:nvPr>
            <p:ph idx="1"/>
          </p:nvPr>
        </p:nvSpPr>
        <p:spPr/>
        <p:txBody>
          <a:bodyPr/>
          <a:lstStyle/>
          <a:p>
            <a:r>
              <a:rPr lang="en-US" dirty="0"/>
              <a:t>Ho: Changes In the Australian Economy have not affected the Population</a:t>
            </a:r>
          </a:p>
          <a:p>
            <a:r>
              <a:rPr lang="en-US" dirty="0"/>
              <a:t>H1: Changes in the Australian Economy have had an impact on the population</a:t>
            </a:r>
          </a:p>
          <a:p>
            <a:r>
              <a:rPr lang="en-US" dirty="0"/>
              <a:t>Ho: The rise in unemployment has not had a significant impact on the Australian Economy</a:t>
            </a:r>
          </a:p>
          <a:p>
            <a:r>
              <a:rPr lang="en-US" dirty="0"/>
              <a:t>H1: The rise in unemployment has had a significant impact on the Australian economy. </a:t>
            </a:r>
          </a:p>
        </p:txBody>
      </p:sp>
    </p:spTree>
    <p:extLst>
      <p:ext uri="{BB962C8B-B14F-4D97-AF65-F5344CB8AC3E}">
        <p14:creationId xmlns:p14="http://schemas.microsoft.com/office/powerpoint/2010/main" val="3018570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slz="http://schemas.microsoft.com/office/powerpoint/2016/slidezoom">
        <mc:Choice Requires="pslz">
          <p:graphicFrame>
            <p:nvGraphicFramePr>
              <p:cNvPr id="5" name="Slide Zoom 4">
                <a:extLst>
                  <a:ext uri="{FF2B5EF4-FFF2-40B4-BE49-F238E27FC236}">
                    <a16:creationId xmlns:a16="http://schemas.microsoft.com/office/drawing/2014/main" id="{8857BD05-D010-7CD3-57CD-0989BCA347C7}"/>
                  </a:ext>
                </a:extLst>
              </p:cNvPr>
              <p:cNvGraphicFramePr>
                <a:graphicFrameLocks noChangeAspect="1"/>
              </p:cNvGraphicFramePr>
              <p:nvPr>
                <p:extLst>
                  <p:ext uri="{D42A27DB-BD31-4B8C-83A1-F6EECF244321}">
                    <p14:modId xmlns:p14="http://schemas.microsoft.com/office/powerpoint/2010/main" val="1575375057"/>
                  </p:ext>
                </p:extLst>
              </p:nvPr>
            </p:nvGraphicFramePr>
            <p:xfrm>
              <a:off x="1895856" y="2992374"/>
              <a:ext cx="3048000" cy="1714500"/>
            </p:xfrm>
            <a:graphic>
              <a:graphicData uri="http://schemas.microsoft.com/office/powerpoint/2016/slidezoom">
                <pslz:sldZm>
                  <pslz:sldZmObj sldId="260" cId="888995583">
                    <pslz:zmPr id="{FBDC39A1-8D4D-46C3-8D45-43D64AB67598}" returnToParent="0" transitionDur="1000">
                      <p166:blipFill xmlns:p166="http://schemas.microsoft.com/office/powerpoint/2016/6/main">
                        <a:blip r:embed="rId2"/>
                        <a:stretch>
                          <a:fillRect/>
                        </a:stretch>
                      </p166:blipFill>
                      <p166:spPr xmlns:p166="http://schemas.microsoft.com/office/powerpoint/2016/6/main">
                        <a:xfrm>
                          <a:off x="0" y="0"/>
                          <a:ext cx="3048000" cy="1714500"/>
                        </a:xfrm>
                        <a:prstGeom prst="rect">
                          <a:avLst/>
                        </a:prstGeom>
                        <a:ln w="3175">
                          <a:solidFill>
                            <a:prstClr val="ltGray"/>
                          </a:solidFill>
                        </a:ln>
                      </p166:spPr>
                    </pslz:zmPr>
                  </pslz:sldZmObj>
                </pslz:sldZm>
              </a:graphicData>
            </a:graphic>
          </p:graphicFrame>
        </mc:Choice>
        <mc:Fallback xmlns="">
          <p:pic>
            <p:nvPicPr>
              <p:cNvPr id="5" name="Slide Zoom 4">
                <a:hlinkClick r:id="rId3" action="ppaction://hlinksldjump"/>
                <a:extLst>
                  <a:ext uri="{FF2B5EF4-FFF2-40B4-BE49-F238E27FC236}">
                    <a16:creationId xmlns:a16="http://schemas.microsoft.com/office/drawing/2014/main" id="{8857BD05-D010-7CD3-57CD-0989BCA347C7}"/>
                  </a:ext>
                </a:extLst>
              </p:cNvPr>
              <p:cNvPicPr>
                <a:picLocks noGrp="1" noRot="1" noChangeAspect="1" noMove="1" noResize="1" noEditPoints="1" noAdjustHandles="1" noChangeArrowheads="1" noChangeShapeType="1"/>
              </p:cNvPicPr>
              <p:nvPr/>
            </p:nvPicPr>
            <p:blipFill>
              <a:blip r:embed="rId4"/>
              <a:stretch>
                <a:fillRect/>
              </a:stretch>
            </p:blipFill>
            <p:spPr>
              <a:xfrm>
                <a:off x="1895856" y="2992374"/>
                <a:ext cx="3048000" cy="1714500"/>
              </a:xfrm>
              <a:prstGeom prst="rect">
                <a:avLst/>
              </a:prstGeom>
              <a:ln w="3175">
                <a:solidFill>
                  <a:prstClr val="ltGray"/>
                </a:solidFill>
              </a:ln>
            </p:spPr>
          </p:pic>
        </mc:Fallback>
      </mc:AlternateContent>
      <p:sp>
        <p:nvSpPr>
          <p:cNvPr id="2" name="Title 1">
            <a:extLst>
              <a:ext uri="{FF2B5EF4-FFF2-40B4-BE49-F238E27FC236}">
                <a16:creationId xmlns:a16="http://schemas.microsoft.com/office/drawing/2014/main" id="{AD43724A-6EFD-B47B-14DB-337D47622591}"/>
              </a:ext>
            </a:extLst>
          </p:cNvPr>
          <p:cNvSpPr>
            <a:spLocks noGrp="1"/>
          </p:cNvSpPr>
          <p:nvPr>
            <p:ph type="title"/>
          </p:nvPr>
        </p:nvSpPr>
        <p:spPr/>
        <p:txBody>
          <a:bodyPr/>
          <a:lstStyle/>
          <a:p>
            <a:r>
              <a:rPr lang="en-US" dirty="0"/>
              <a:t>Findings</a:t>
            </a:r>
          </a:p>
        </p:txBody>
      </p:sp>
      <p:sp>
        <p:nvSpPr>
          <p:cNvPr id="3" name="Content Placeholder 2">
            <a:extLst>
              <a:ext uri="{FF2B5EF4-FFF2-40B4-BE49-F238E27FC236}">
                <a16:creationId xmlns:a16="http://schemas.microsoft.com/office/drawing/2014/main" id="{85D853D3-A22A-E3FF-6B44-B32E8AF608B4}"/>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888995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908B5-CAD8-AA2D-A146-751D82811EC1}"/>
              </a:ext>
            </a:extLst>
          </p:cNvPr>
          <p:cNvSpPr>
            <a:spLocks noGrp="1"/>
          </p:cNvSpPr>
          <p:nvPr>
            <p:ph type="title"/>
          </p:nvPr>
        </p:nvSpPr>
        <p:spPr/>
        <p:txBody>
          <a:bodyPr/>
          <a:lstStyle/>
          <a:p>
            <a:r>
              <a:rPr lang="en-US" dirty="0"/>
              <a:t>Methodology </a:t>
            </a:r>
          </a:p>
        </p:txBody>
      </p:sp>
      <p:sp>
        <p:nvSpPr>
          <p:cNvPr id="3" name="Content Placeholder 2">
            <a:extLst>
              <a:ext uri="{FF2B5EF4-FFF2-40B4-BE49-F238E27FC236}">
                <a16:creationId xmlns:a16="http://schemas.microsoft.com/office/drawing/2014/main" id="{01E1E42E-40A9-8D41-3133-9F9B4D2BB216}"/>
              </a:ext>
            </a:extLst>
          </p:cNvPr>
          <p:cNvSpPr>
            <a:spLocks noGrp="1"/>
          </p:cNvSpPr>
          <p:nvPr>
            <p:ph idx="1"/>
          </p:nvPr>
        </p:nvSpPr>
        <p:spPr/>
        <p:txBody>
          <a:bodyPr/>
          <a:lstStyle/>
          <a:p>
            <a:r>
              <a:rPr lang="en-US" dirty="0"/>
              <a:t>Australian Economic data are pooled for the period of 2010-2020 from the World Bank API. Key economic indicators are compared against the population changes within the same time period. </a:t>
            </a:r>
          </a:p>
          <a:p>
            <a:r>
              <a:rPr lang="en-US" dirty="0"/>
              <a:t>The data was analyzed and conclusions drawn using correlation. </a:t>
            </a:r>
          </a:p>
          <a:p>
            <a:r>
              <a:rPr lang="en-US" dirty="0"/>
              <a:t> </a:t>
            </a:r>
          </a:p>
        </p:txBody>
      </p:sp>
    </p:spTree>
    <p:extLst>
      <p:ext uri="{BB962C8B-B14F-4D97-AF65-F5344CB8AC3E}">
        <p14:creationId xmlns:p14="http://schemas.microsoft.com/office/powerpoint/2010/main" val="4257614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053D-B77A-F264-B6F1-1F2201F1D94A}"/>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4CEEEBC-BBA3-8FE2-AB8F-6D6C498D7708}"/>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024161834"/>
      </p:ext>
    </p:extLst>
  </p:cSld>
  <p:clrMapOvr>
    <a:masterClrMapping/>
  </p:clrMapOvr>
</p:sld>
</file>

<file path=ppt/theme/theme1.xml><?xml version="1.0" encoding="utf-8"?>
<a:theme xmlns:a="http://schemas.openxmlformats.org/drawingml/2006/main" name="ArchVTI">
  <a:themeElements>
    <a:clrScheme name="AnalogousFromDarkSeedLeftStep">
      <a:dk1>
        <a:srgbClr val="000000"/>
      </a:dk1>
      <a:lt1>
        <a:srgbClr val="FFFFFF"/>
      </a:lt1>
      <a:dk2>
        <a:srgbClr val="171734"/>
      </a:dk2>
      <a:lt2>
        <a:srgbClr val="F0F3F1"/>
      </a:lt2>
      <a:accent1>
        <a:srgbClr val="E729A9"/>
      </a:accent1>
      <a:accent2>
        <a:srgbClr val="C417D5"/>
      </a:accent2>
      <a:accent3>
        <a:srgbClr val="8729E7"/>
      </a:accent3>
      <a:accent4>
        <a:srgbClr val="3528D8"/>
      </a:accent4>
      <a:accent5>
        <a:srgbClr val="296AE7"/>
      </a:accent5>
      <a:accent6>
        <a:srgbClr val="17A7D5"/>
      </a:accent6>
      <a:hlink>
        <a:srgbClr val="3F55BF"/>
      </a:hlink>
      <a:folHlink>
        <a:srgbClr val="7F7F7F"/>
      </a:folHlink>
    </a:clrScheme>
    <a:fontScheme name="Custom 16">
      <a:majorFont>
        <a:latin typeface="Footlight MT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VTI" id="{23FE938F-4DF0-4C94-8546-C2AC6D26660D}" vid="{62E62DA1-385F-4EE3-8841-58A87FAE2068}"/>
    </a:ext>
  </a:extLst>
</a:theme>
</file>

<file path=docProps/app.xml><?xml version="1.0" encoding="utf-8"?>
<Properties xmlns="http://schemas.openxmlformats.org/officeDocument/2006/extended-properties" xmlns:vt="http://schemas.openxmlformats.org/officeDocument/2006/docPropsVTypes">
  <TotalTime>194</TotalTime>
  <Words>317</Words>
  <Application>Microsoft Office PowerPoint</Application>
  <PresentationFormat>Widescreen</PresentationFormat>
  <Paragraphs>26</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Avenir Next LT Pro</vt:lpstr>
      <vt:lpstr>AvenirNext LT Pro Medium</vt:lpstr>
      <vt:lpstr>Footlight MT Light</vt:lpstr>
      <vt:lpstr>ArchVTI</vt:lpstr>
      <vt:lpstr>An Economic Analysis in relation to Australia’s Population</vt:lpstr>
      <vt:lpstr>Introduction</vt:lpstr>
      <vt:lpstr>Objectives of the Study</vt:lpstr>
      <vt:lpstr>Hypothesis </vt:lpstr>
      <vt:lpstr>Findings</vt:lpstr>
      <vt:lpstr>Methodology </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Economic Analysis in relation to Australia’s Population</dc:title>
  <dc:creator>Kathleen Lopokoiyit</dc:creator>
  <cp:lastModifiedBy>Kathleen Lopokoiyit</cp:lastModifiedBy>
  <cp:revision>2</cp:revision>
  <dcterms:created xsi:type="dcterms:W3CDTF">2022-06-21T08:50:58Z</dcterms:created>
  <dcterms:modified xsi:type="dcterms:W3CDTF">2022-06-22T07:53:09Z</dcterms:modified>
</cp:coreProperties>
</file>

<file path=docProps/thumbnail.jpeg>
</file>